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378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fr-FR" alt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 alt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D3B889-2939-4A52-A870-1583BC59BE57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21928-0E06-4537-9263-B7B1FEB05ACE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376AA-E5A6-4AD6-8124-0617102DFBDC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52F5AA-FF80-402A-923A-41012B70ED1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76431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re et contenu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AA4249-E8C9-4527-AA35-40D134D34AE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785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780E68-C200-46A8-8F2A-236E6725D62A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A3ADA-2D0F-4ECD-94C9-73D89EE8DF64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382EBB-F614-4680-B3EE-3787472FD477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99535-00A0-4C26-9E49-859A24E15C7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E8ECA-C26E-41D5-9EDA-48C9864AD010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9512C-178F-46F2-BBBE-64972B915E0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628A10-E8E7-45AC-A0BB-146621A48213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47CC74-B65F-4B87-B188-63A97E437096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 alt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 alt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D7B5F5-8DC7-44CC-B9CB-2B41BD951CC9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924175"/>
            <a:ext cx="6400800" cy="1922463"/>
          </a:xfrm>
        </p:spPr>
        <p:txBody>
          <a:bodyPr>
            <a:normAutofit lnSpcReduction="10000"/>
          </a:bodyPr>
          <a:lstStyle/>
          <a:p>
            <a:pPr algn="l"/>
            <a:r>
              <a:rPr lang="fr-FR" altLang="fr-FR" sz="1600" b="1" u="sng" dirty="0" smtClean="0">
                <a:solidFill>
                  <a:srgbClr val="FF0000"/>
                </a:solidFill>
              </a:rPr>
              <a:t>Objectifs: </a:t>
            </a:r>
          </a:p>
          <a:p>
            <a:pPr algn="l"/>
            <a:endParaRPr lang="fr-FR" altLang="fr-FR" sz="1600" b="1" u="sng" dirty="0" smtClean="0">
              <a:solidFill>
                <a:srgbClr val="00B05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fr-FR" altLang="fr-FR" sz="1600" b="1" dirty="0" smtClean="0">
                <a:solidFill>
                  <a:srgbClr val="00B050"/>
                </a:solidFill>
              </a:rPr>
              <a:t>Déterminer l’origine des roches produites dans les zones de subduction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fr-FR" altLang="fr-FR" sz="1600" b="1" dirty="0" smtClean="0">
              <a:solidFill>
                <a:srgbClr val="00B05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fr-FR" altLang="fr-FR" sz="1600" b="1" dirty="0" smtClean="0">
                <a:solidFill>
                  <a:srgbClr val="00B050"/>
                </a:solidFill>
              </a:rPr>
              <a:t>Définir les transformations subies par les gabbros de la LO au cours de la subduction</a:t>
            </a:r>
          </a:p>
          <a:p>
            <a:pPr algn="l"/>
            <a:endParaRPr lang="fr-FR" altLang="fr-FR" sz="1600" b="1" dirty="0" smtClean="0">
              <a:solidFill>
                <a:schemeClr val="hlink"/>
              </a:solidFill>
            </a:endParaRPr>
          </a:p>
          <a:p>
            <a:pPr algn="l"/>
            <a:endParaRPr lang="fr-FR" altLang="fr-FR" sz="1600" b="1" dirty="0">
              <a:solidFill>
                <a:schemeClr val="hlink"/>
              </a:solidFill>
            </a:endParaRPr>
          </a:p>
        </p:txBody>
      </p:sp>
      <p:sp>
        <p:nvSpPr>
          <p:cNvPr id="3" name="Parchemin horizontal 2"/>
          <p:cNvSpPr/>
          <p:nvPr/>
        </p:nvSpPr>
        <p:spPr>
          <a:xfrm>
            <a:off x="555438" y="332656"/>
            <a:ext cx="8064896" cy="1800200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altLang="fr-FR" sz="36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LE TRAJET DES ROCHES DE LA CROUTE OCEANIQUE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274638"/>
            <a:ext cx="5410200" cy="993775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fr-FR" altLang="fr-FR" sz="2800" dirty="0">
                <a:solidFill>
                  <a:srgbClr val="00B050"/>
                </a:solidFill>
              </a:rPr>
              <a:t>Roches produites dans les zones de subduction</a:t>
            </a:r>
          </a:p>
        </p:txBody>
      </p:sp>
      <p:pic>
        <p:nvPicPr>
          <p:cNvPr id="3082" name="Picture 10" descr="Andésite et rhyolit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04813"/>
            <a:ext cx="2855913" cy="6119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1341438"/>
            <a:ext cx="4978400" cy="4568825"/>
          </a:xfrm>
          <a:ln>
            <a:noFill/>
          </a:ln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FR" altLang="fr-FR" sz="2000" b="1" dirty="0">
                <a:latin typeface="Comic Sans MS" panose="030F0702030302020204" pitchFamily="66" charset="0"/>
              </a:rPr>
              <a:t>Andésite</a:t>
            </a:r>
            <a:r>
              <a:rPr lang="fr-FR" altLang="fr-FR" sz="2000" dirty="0">
                <a:latin typeface="Comic Sans MS" panose="030F0702030302020204" pitchFamily="66" charset="0"/>
              </a:rPr>
              <a:t> et </a:t>
            </a:r>
            <a:r>
              <a:rPr lang="fr-FR" altLang="fr-FR" sz="2000" b="1" dirty="0">
                <a:latin typeface="Comic Sans MS" panose="030F0702030302020204" pitchFamily="66" charset="0"/>
              </a:rPr>
              <a:t>Rhyolite</a:t>
            </a:r>
            <a:r>
              <a:rPr lang="fr-FR" altLang="fr-FR" sz="2000" dirty="0">
                <a:latin typeface="Comic Sans MS" panose="030F0702030302020204" pitchFamily="66" charset="0"/>
              </a:rPr>
              <a:t> possède une texture caractérisée par la présence de gros et de petits cristaux (</a:t>
            </a:r>
            <a:r>
              <a:rPr lang="fr-FR" altLang="fr-FR" sz="2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microlites</a:t>
            </a:r>
            <a:r>
              <a:rPr lang="fr-FR" altLang="fr-FR" sz="2000" dirty="0">
                <a:latin typeface="Comic Sans MS" panose="030F0702030302020204" pitchFamily="66" charset="0"/>
              </a:rPr>
              <a:t>) noyés dans un verre non cristallisé (texture </a:t>
            </a:r>
            <a:r>
              <a:rPr lang="fr-FR" altLang="fr-FR" sz="20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microlitique</a:t>
            </a:r>
            <a:r>
              <a:rPr lang="fr-FR" altLang="fr-FR" sz="2000" dirty="0">
                <a:latin typeface="Comic Sans MS" panose="030F0702030302020204" pitchFamily="66" charset="0"/>
              </a:rPr>
              <a:t>), cette texture atteste l’origine volcanique des 2 </a:t>
            </a:r>
            <a:r>
              <a:rPr lang="fr-FR" altLang="fr-FR" sz="2000" dirty="0" smtClean="0">
                <a:latin typeface="Comic Sans MS" panose="030F0702030302020204" pitchFamily="66" charset="0"/>
              </a:rPr>
              <a:t>roches;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altLang="fr-FR" sz="2000" dirty="0" smtClean="0">
                <a:latin typeface="Comic Sans MS" panose="030F0702030302020204" pitchFamily="66" charset="0"/>
              </a:rPr>
              <a:t>Ces </a:t>
            </a:r>
            <a:r>
              <a:rPr lang="fr-FR" altLang="fr-FR" sz="2000" dirty="0">
                <a:latin typeface="Comic Sans MS" panose="030F0702030302020204" pitchFamily="66" charset="0"/>
              </a:rPr>
              <a:t>2 roches ont une composition minéralogique </a:t>
            </a:r>
            <a:r>
              <a:rPr lang="fr-FR" altLang="fr-FR" sz="2000" dirty="0" smtClean="0">
                <a:latin typeface="Comic Sans MS" panose="030F0702030302020204" pitchFamily="66" charset="0"/>
              </a:rPr>
              <a:t>différente: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altLang="fr-FR" sz="2000" b="1" dirty="0" smtClean="0">
                <a:latin typeface="Comic Sans MS" panose="030F0702030302020204" pitchFamily="66" charset="0"/>
              </a:rPr>
              <a:t>Feldspath </a:t>
            </a:r>
            <a:r>
              <a:rPr lang="fr-FR" altLang="fr-FR" sz="2000" b="1" dirty="0">
                <a:latin typeface="Comic Sans MS" panose="030F0702030302020204" pitchFamily="66" charset="0"/>
              </a:rPr>
              <a:t>plagioclase et pyroxène</a:t>
            </a:r>
            <a:r>
              <a:rPr lang="fr-FR" altLang="fr-FR" sz="2000" dirty="0">
                <a:latin typeface="Comic Sans MS" panose="030F0702030302020204" pitchFamily="66" charset="0"/>
              </a:rPr>
              <a:t> pour l ‘</a:t>
            </a:r>
            <a:r>
              <a:rPr lang="fr-FR" altLang="fr-FR" sz="2000" b="1" dirty="0" smtClean="0">
                <a:solidFill>
                  <a:schemeClr val="hlink"/>
                </a:solidFill>
                <a:latin typeface="Comic Sans MS" panose="030F0702030302020204" pitchFamily="66" charset="0"/>
              </a:rPr>
              <a:t>Andésite</a:t>
            </a:r>
            <a:r>
              <a:rPr lang="fr-FR" altLang="fr-FR" sz="2000" dirty="0" smtClean="0">
                <a:latin typeface="Comic Sans MS" panose="030F0702030302020204" pitchFamily="66" charset="0"/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altLang="fr-FR" sz="2000" b="1" dirty="0" smtClean="0">
                <a:latin typeface="Comic Sans MS" panose="030F0702030302020204" pitchFamily="66" charset="0"/>
              </a:rPr>
              <a:t>Feldspath </a:t>
            </a:r>
            <a:r>
              <a:rPr lang="fr-FR" altLang="fr-FR" sz="2000" b="1" dirty="0">
                <a:latin typeface="Comic Sans MS" panose="030F0702030302020204" pitchFamily="66" charset="0"/>
              </a:rPr>
              <a:t>plagioclase, quartz et biotite</a:t>
            </a:r>
            <a:r>
              <a:rPr lang="fr-FR" altLang="fr-FR" sz="2000" dirty="0">
                <a:latin typeface="Comic Sans MS" panose="030F0702030302020204" pitchFamily="66" charset="0"/>
              </a:rPr>
              <a:t> pour la </a:t>
            </a:r>
            <a:r>
              <a:rPr lang="fr-FR" altLang="fr-FR" sz="20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Rhyolite</a:t>
            </a:r>
            <a:r>
              <a:rPr lang="fr-FR" altLang="fr-FR" sz="2000" dirty="0">
                <a:latin typeface="Comic Sans MS" panose="030F0702030302020204" pitchFamily="66" charset="0"/>
              </a:rPr>
              <a:t>.</a:t>
            </a:r>
          </a:p>
          <a:p>
            <a:endParaRPr lang="fr-FR" altLang="fr-FR" sz="2400" dirty="0"/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1979613" y="4868863"/>
            <a:ext cx="647700" cy="649287"/>
          </a:xfrm>
          <a:prstGeom prst="ellips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2339975" y="2852738"/>
            <a:ext cx="647700" cy="720725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1908175" y="2276475"/>
            <a:ext cx="647700" cy="647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H="1" flipV="1">
            <a:off x="2627311" y="2708274"/>
            <a:ext cx="2664768" cy="1657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900113" y="2349500"/>
            <a:ext cx="576262" cy="647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1331913" y="2997200"/>
            <a:ext cx="5761037" cy="2303463"/>
            <a:chOff x="839" y="1888"/>
            <a:chExt cx="3629" cy="1451"/>
          </a:xfrm>
        </p:grpSpPr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flipH="1">
              <a:off x="2018" y="2795"/>
              <a:ext cx="2450" cy="5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 flipV="1">
              <a:off x="839" y="1888"/>
              <a:ext cx="1179" cy="145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096" name="Oval 24"/>
          <p:cNvSpPr>
            <a:spLocks noChangeArrowheads="1"/>
          </p:cNvSpPr>
          <p:nvPr/>
        </p:nvSpPr>
        <p:spPr bwMode="auto">
          <a:xfrm>
            <a:off x="539750" y="4941888"/>
            <a:ext cx="576263" cy="647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H="1">
            <a:off x="1116013" y="5084763"/>
            <a:ext cx="3527425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8" name="Oval 26"/>
          <p:cNvSpPr>
            <a:spLocks noChangeArrowheads="1"/>
          </p:cNvSpPr>
          <p:nvPr/>
        </p:nvSpPr>
        <p:spPr bwMode="auto">
          <a:xfrm>
            <a:off x="1908175" y="4149725"/>
            <a:ext cx="503238" cy="5746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auto">
          <a:xfrm>
            <a:off x="2484438" y="3933825"/>
            <a:ext cx="574675" cy="431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2411413" y="4437063"/>
            <a:ext cx="4537075" cy="504825"/>
            <a:chOff x="1519" y="2795"/>
            <a:chExt cx="2858" cy="318"/>
          </a:xfrm>
        </p:grpSpPr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 flipH="1" flipV="1">
              <a:off x="2381" y="2931"/>
              <a:ext cx="1996" cy="1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 flipH="1" flipV="1">
              <a:off x="1519" y="2795"/>
              <a:ext cx="862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Rectangle 1"/>
          <p:cNvSpPr/>
          <p:nvPr/>
        </p:nvSpPr>
        <p:spPr>
          <a:xfrm>
            <a:off x="1978368" y="692696"/>
            <a:ext cx="1080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b="1" dirty="0" smtClean="0">
                <a:latin typeface="Comic Sans MS" panose="030F0702030302020204" pitchFamily="66" charset="0"/>
              </a:rPr>
              <a:t>Rhyolite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473165" y="508030"/>
            <a:ext cx="1154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b="1" dirty="0" smtClean="0">
                <a:latin typeface="Comic Sans MS" panose="030F0702030302020204" pitchFamily="66" charset="0"/>
              </a:rPr>
              <a:t>Andésite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uiExpand="1" build="p"/>
      <p:bldP spid="3085" grpId="0" animBg="1"/>
      <p:bldP spid="3085" grpId="1" animBg="1"/>
      <p:bldP spid="3085" grpId="2" animBg="1"/>
      <p:bldP spid="3086" grpId="0" animBg="1"/>
      <p:bldP spid="3086" grpId="1" animBg="1"/>
      <p:bldP spid="3089" grpId="0" animBg="1"/>
      <p:bldP spid="3089" grpId="1" animBg="1"/>
      <p:bldP spid="3091" grpId="0" animBg="1"/>
      <p:bldP spid="3091" grpId="1" animBg="1"/>
      <p:bldP spid="3092" grpId="0" animBg="1"/>
      <p:bldP spid="3092" grpId="1" animBg="1"/>
      <p:bldP spid="3096" grpId="0" animBg="1"/>
      <p:bldP spid="3097" grpId="0" animBg="1"/>
      <p:bldP spid="3098" grpId="0" animBg="1"/>
      <p:bldP spid="3103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720874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altLang="fr-FR" sz="2800" dirty="0">
                <a:solidFill>
                  <a:srgbClr val="00B050"/>
                </a:solidFill>
                <a:latin typeface="Comic Sans MS" panose="030F0702030302020204" pitchFamily="66" charset="0"/>
              </a:rPr>
              <a:t>Roches produites dans les zones de subduction</a:t>
            </a:r>
          </a:p>
        </p:txBody>
      </p:sp>
      <p:pic>
        <p:nvPicPr>
          <p:cNvPr id="6153" name="Picture 9" descr="granodiorit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125538"/>
            <a:ext cx="6503987" cy="2876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149725"/>
            <a:ext cx="8229600" cy="19764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fr-FR" altLang="fr-FR" sz="2000" dirty="0" smtClean="0">
                <a:latin typeface="Comic Sans MS" panose="030F0702030302020204" pitchFamily="66" charset="0"/>
              </a:rPr>
              <a:t>Le </a:t>
            </a:r>
            <a:r>
              <a:rPr lang="fr-FR" altLang="fr-FR" sz="20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granodiorite</a:t>
            </a:r>
            <a:r>
              <a:rPr lang="fr-FR" altLang="fr-FR" sz="2000" dirty="0">
                <a:latin typeface="Comic Sans MS" panose="030F0702030302020204" pitchFamily="66" charset="0"/>
              </a:rPr>
              <a:t> est une roche entièrement cristallisée (texture </a:t>
            </a:r>
            <a:r>
              <a:rPr lang="fr-FR" altLang="fr-FR" sz="20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grenue</a:t>
            </a:r>
            <a:r>
              <a:rPr lang="fr-FR" altLang="fr-FR" sz="2000" dirty="0">
                <a:latin typeface="Comic Sans MS" panose="030F0702030302020204" pitchFamily="66" charset="0"/>
              </a:rPr>
              <a:t>), ce qui confirme son origine plutonique (refroidissement lent  d’un magma ayant cristallisé en </a:t>
            </a:r>
            <a:r>
              <a:rPr lang="fr-FR" altLang="fr-FR" sz="2000" dirty="0" smtClean="0">
                <a:latin typeface="Comic Sans MS" panose="030F0702030302020204" pitchFamily="66" charset="0"/>
              </a:rPr>
              <a:t>profondeur)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fr-FR" altLang="fr-FR" sz="2000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fr-FR" altLang="fr-FR" sz="2000" dirty="0" smtClean="0">
                <a:latin typeface="Comic Sans MS" panose="030F0702030302020204" pitchFamily="66" charset="0"/>
              </a:rPr>
              <a:t>En </a:t>
            </a:r>
            <a:r>
              <a:rPr lang="fr-FR" altLang="fr-FR" sz="2000" dirty="0">
                <a:latin typeface="Comic Sans MS" panose="030F0702030302020204" pitchFamily="66" charset="0"/>
              </a:rPr>
              <a:t>revanche </a:t>
            </a:r>
            <a:r>
              <a:rPr lang="fr-FR" altLang="fr-FR" sz="20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sa composition minéralogique</a:t>
            </a:r>
            <a:r>
              <a:rPr lang="fr-FR" altLang="fr-FR" sz="2000" b="1" dirty="0">
                <a:latin typeface="Comic Sans MS" panose="030F0702030302020204" pitchFamily="66" charset="0"/>
              </a:rPr>
              <a:t> </a:t>
            </a:r>
            <a:r>
              <a:rPr lang="fr-FR" altLang="fr-FR" sz="20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se rapproche de celles de l’Andésite et de la Rhyolite</a:t>
            </a:r>
            <a:r>
              <a:rPr lang="fr-FR" altLang="fr-FR" sz="2000" dirty="0">
                <a:latin typeface="Comic Sans MS" panose="030F0702030302020204" pitchFamily="66" charset="0"/>
              </a:rPr>
              <a:t>, ce qui suggère que ces roches se forment à partir d’un </a:t>
            </a:r>
            <a:r>
              <a:rPr lang="fr-FR" altLang="fr-FR" sz="20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même type de magma</a:t>
            </a:r>
            <a:r>
              <a:rPr lang="fr-FR" altLang="fr-FR" sz="20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alt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321</TotalTime>
  <Words>176</Words>
  <Application>Microsoft Office PowerPoint</Application>
  <PresentationFormat>Affichage à l'écran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Wingdings</vt:lpstr>
      <vt:lpstr>Rotonde</vt:lpstr>
      <vt:lpstr>Présentation PowerPoint</vt:lpstr>
      <vt:lpstr>Roches produites dans les zones de subduction</vt:lpstr>
      <vt:lpstr>Roches produites dans les zones de subduction</vt:lpstr>
    </vt:vector>
  </TitlesOfParts>
  <Company>Personnel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TRAJET DES ROCHES DE LA CROUTE OCEANIQUE</dc:title>
  <dc:creator>Nico</dc:creator>
  <cp:lastModifiedBy>Nico</cp:lastModifiedBy>
  <cp:revision>27</cp:revision>
  <dcterms:created xsi:type="dcterms:W3CDTF">2004-01-25T12:46:37Z</dcterms:created>
  <dcterms:modified xsi:type="dcterms:W3CDTF">2013-12-24T18:12:34Z</dcterms:modified>
</cp:coreProperties>
</file>